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F7237F0-0CEE-489D-B202-081FD7250478}" type="datetimeFigureOut">
              <a:rPr lang="tr-TR" smtClean="0"/>
              <a:pPr/>
              <a:t>21.02.2018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D7627B-95AE-4F5B-B716-3F504932688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F7237F0-0CEE-489D-B202-081FD7250478}" type="datetimeFigureOut">
              <a:rPr lang="tr-TR" smtClean="0"/>
              <a:pPr/>
              <a:t>21.02.2018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D7627B-95AE-4F5B-B716-3F504932688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F7237F0-0CEE-489D-B202-081FD7250478}" type="datetimeFigureOut">
              <a:rPr lang="tr-TR" smtClean="0"/>
              <a:pPr/>
              <a:t>21.02.2018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D7627B-95AE-4F5B-B716-3F504932688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F7237F0-0CEE-489D-B202-081FD7250478}" type="datetimeFigureOut">
              <a:rPr lang="tr-TR" smtClean="0"/>
              <a:pPr/>
              <a:t>21.02.2018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D7627B-95AE-4F5B-B716-3F504932688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F7237F0-0CEE-489D-B202-081FD7250478}" type="datetimeFigureOut">
              <a:rPr lang="tr-TR" smtClean="0"/>
              <a:pPr/>
              <a:t>21.02.2018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6D7627B-95AE-4F5B-B716-3F5049326884}"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F7237F0-0CEE-489D-B202-081FD7250478}" type="datetimeFigureOut">
              <a:rPr lang="tr-TR" smtClean="0"/>
              <a:pPr/>
              <a:t>21.02.2018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6D7627B-95AE-4F5B-B716-3F504932688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F7237F0-0CEE-489D-B202-081FD7250478}" type="datetimeFigureOut">
              <a:rPr lang="tr-TR" smtClean="0"/>
              <a:pPr/>
              <a:t>21.02.2018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6D7627B-95AE-4F5B-B716-3F504932688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F7237F0-0CEE-489D-B202-081FD7250478}" type="datetimeFigureOut">
              <a:rPr lang="tr-TR" smtClean="0"/>
              <a:pPr/>
              <a:t>21.02.2018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6D7627B-95AE-4F5B-B716-3F504932688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F7237F0-0CEE-489D-B202-081FD7250478}" type="datetimeFigureOut">
              <a:rPr lang="tr-TR" smtClean="0"/>
              <a:pPr/>
              <a:t>21.02.2018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6D7627B-95AE-4F5B-B716-3F504932688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F7237F0-0CEE-489D-B202-081FD7250478}" type="datetimeFigureOut">
              <a:rPr lang="tr-TR" smtClean="0"/>
              <a:pPr/>
              <a:t>21.02.2018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6D7627B-95AE-4F5B-B716-3F504932688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F7237F0-0CEE-489D-B202-081FD7250478}" type="datetimeFigureOut">
              <a:rPr lang="tr-TR" smtClean="0"/>
              <a:pPr/>
              <a:t>21.02.2018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6D7627B-95AE-4F5B-B716-3F5049326884}"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237F0-0CEE-489D-B202-081FD7250478}" type="datetimeFigureOut">
              <a:rPr lang="tr-TR" smtClean="0"/>
              <a:pPr/>
              <a:t>21.02.2018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7627B-95AE-4F5B-B716-3F504932688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teknoloji.nedir.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cstate="print"/>
          <a:srcRect/>
          <a:stretch>
            <a:fillRect/>
          </a:stretch>
        </p:blipFill>
        <p:spPr bwMode="auto">
          <a:xfrm>
            <a:off x="0" y="0"/>
            <a:ext cx="9351818" cy="7638861"/>
          </a:xfrm>
          <a:prstGeom prst="rect">
            <a:avLst/>
          </a:prstGeom>
          <a:noFill/>
          <a:ln w="9525">
            <a:noFill/>
            <a:miter lim="800000"/>
            <a:headEnd/>
            <a:tailEnd/>
          </a:ln>
        </p:spPr>
      </p:pic>
      <p:sp>
        <p:nvSpPr>
          <p:cNvPr id="3" name="Akış Çizelgesi: İşlem 2"/>
          <p:cNvSpPr/>
          <p:nvPr/>
        </p:nvSpPr>
        <p:spPr>
          <a:xfrm>
            <a:off x="0" y="6879220"/>
            <a:ext cx="9351818" cy="75964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dirty="0"/>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86641" y="1249096"/>
            <a:ext cx="8091055" cy="2492990"/>
          </a:xfrm>
          <a:prstGeom prst="rect">
            <a:avLst/>
          </a:prstGeom>
        </p:spPr>
        <p:txBody>
          <a:bodyPr>
            <a:spAutoFit/>
          </a:bodyPr>
          <a:lstStyle/>
          <a:p>
            <a:pPr algn="just" eaLnBrk="1" hangingPunct="1">
              <a:defRPr/>
            </a:pPr>
            <a:r>
              <a:rPr lang="tr-TR" sz="4800" b="1" dirty="0">
                <a:solidFill>
                  <a:srgbClr val="0000FF"/>
                </a:solidFill>
                <a:effectLst>
                  <a:outerShdw blurRad="38100" dist="38100" dir="2700000" algn="tl">
                    <a:srgbClr val="000000">
                      <a:alpha val="43137"/>
                    </a:srgbClr>
                  </a:outerShdw>
                </a:effectLst>
              </a:rPr>
              <a:t>BAĞIMLILIK NEDİR?</a:t>
            </a:r>
          </a:p>
          <a:p>
            <a:pPr algn="just" eaLnBrk="1" hangingPunct="1">
              <a:defRPr/>
            </a:pPr>
            <a:r>
              <a:rPr lang="tr-TR" dirty="0"/>
              <a:t>Bağımlılık kullandığımız bir nesne veya yaptığımız bir eylem üzerinde </a:t>
            </a:r>
            <a:r>
              <a:rPr lang="tr-TR" b="1" dirty="0">
                <a:solidFill>
                  <a:srgbClr val="FF66FF"/>
                </a:solidFill>
              </a:rPr>
              <a:t>kontrolü kaybedip onsuz yaşayamaz hale  gelmek</a:t>
            </a:r>
            <a:r>
              <a:rPr lang="tr-TR" dirty="0"/>
              <a:t>tir. </a:t>
            </a:r>
          </a:p>
          <a:p>
            <a:pPr algn="just" eaLnBrk="1" hangingPunct="1">
              <a:defRPr/>
            </a:pPr>
            <a:endParaRPr lang="tr-TR" dirty="0"/>
          </a:p>
          <a:p>
            <a:pPr algn="just" eaLnBrk="1" hangingPunct="1">
              <a:defRPr/>
            </a:pPr>
            <a:r>
              <a:rPr lang="tr-TR" dirty="0"/>
              <a:t>Mesela bilgisayarda, tablette ve telefonda oyun oynarken ya da internette vakit geçirirken zamanın nasıl geçtiğini anlamıyorsak ve oyunu bırakamıyorsak bu bir uyarı işareti olabilir. </a:t>
            </a: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ikdörtgen 1"/>
          <p:cNvSpPr>
            <a:spLocks noChangeArrowheads="1"/>
          </p:cNvSpPr>
          <p:nvPr/>
        </p:nvSpPr>
        <p:spPr bwMode="auto">
          <a:xfrm>
            <a:off x="408709" y="1503724"/>
            <a:ext cx="8404514" cy="1754326"/>
          </a:xfrm>
          <a:prstGeom prst="rect">
            <a:avLst/>
          </a:prstGeom>
          <a:noFill/>
          <a:ln w="9525">
            <a:noFill/>
            <a:miter lim="800000"/>
            <a:headEnd/>
            <a:tailEnd/>
          </a:ln>
        </p:spPr>
        <p:txBody>
          <a:bodyPr>
            <a:spAutoFit/>
          </a:bodyPr>
          <a:lstStyle/>
          <a:p>
            <a:pPr eaLnBrk="1" hangingPunct="1"/>
            <a:r>
              <a:rPr lang="tr-TR"/>
              <a:t>	İçinde bulunduğumuz </a:t>
            </a:r>
            <a:r>
              <a:rPr lang="tr-TR">
                <a:hlinkClick r:id="rId2" tooltip="teknoloji Nedir"/>
              </a:rPr>
              <a:t>teknoloji</a:t>
            </a:r>
            <a:r>
              <a:rPr lang="tr-TR"/>
              <a:t> çağı hem hayatımızı kolaylaştırıyor, hem de yeni sıkıntıları beraberinde getiriyor. Yetişkinlerin uzun saatler meşgul olduğu cep telefonu, tablet, televizyon, elektronik oyunlar çağımızın kaçınılmaz zorunlulukları gibi gözükse de, sadece yetişkinler için değil çocuklar için de yarattığı bağımlılıkla birlikte sakıncalar doğuruyor.</a:t>
            </a:r>
            <a:br>
              <a:rPr lang="tr-TR"/>
            </a:br>
            <a:r>
              <a:rPr lang="tr-TR"/>
              <a:t> </a:t>
            </a:r>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ikdörtgen 1"/>
          <p:cNvSpPr>
            <a:spLocks noChangeArrowheads="1"/>
          </p:cNvSpPr>
          <p:nvPr/>
        </p:nvSpPr>
        <p:spPr bwMode="auto">
          <a:xfrm>
            <a:off x="801833" y="919493"/>
            <a:ext cx="7540336" cy="2862322"/>
          </a:xfrm>
          <a:prstGeom prst="rect">
            <a:avLst/>
          </a:prstGeom>
          <a:noFill/>
          <a:ln w="9525">
            <a:noFill/>
            <a:miter lim="800000"/>
            <a:headEnd/>
            <a:tailEnd/>
          </a:ln>
        </p:spPr>
        <p:txBody>
          <a:bodyPr>
            <a:spAutoFit/>
          </a:bodyPr>
          <a:lstStyle/>
          <a:p>
            <a:pPr eaLnBrk="1" hangingPunct="1"/>
            <a:r>
              <a:rPr lang="tr-TR" b="1" u="sng">
                <a:solidFill>
                  <a:srgbClr val="C00000"/>
                </a:solidFill>
              </a:rPr>
              <a:t>ÇOCUKLARIMIZI KORUMAK İÇİN ÖNERİLER</a:t>
            </a:r>
            <a:endParaRPr lang="tr-TR"/>
          </a:p>
          <a:p>
            <a:pPr eaLnBrk="1" hangingPunct="1"/>
            <a:endParaRPr lang="tr-TR"/>
          </a:p>
          <a:p>
            <a:pPr eaLnBrk="1" hangingPunct="1"/>
            <a:endParaRPr lang="tr-TR"/>
          </a:p>
          <a:p>
            <a:pPr eaLnBrk="1" hangingPunct="1"/>
            <a:r>
              <a:rPr lang="tr-TR"/>
              <a:t>► Yavaş yavaş ama kararlı olarak azaltma.</a:t>
            </a:r>
          </a:p>
          <a:p>
            <a:pPr eaLnBrk="1" hangingPunct="1"/>
            <a:r>
              <a:rPr lang="tr-TR"/>
              <a:t>► Oyunun yerini dolduran, kullanımı azalttığınızda yeni faaliyetlere yönelme(Spor, hobi, vb.) </a:t>
            </a:r>
          </a:p>
          <a:p>
            <a:pPr eaLnBrk="1" hangingPunct="1"/>
            <a:r>
              <a:rPr lang="tr-TR"/>
              <a:t>► Sanal ortamdaki başarı ve saygınlığı gerçek hayattakiyle karşılaştırma. </a:t>
            </a:r>
          </a:p>
          <a:p>
            <a:pPr eaLnBrk="1" hangingPunct="1"/>
            <a:r>
              <a:rPr lang="tr-TR"/>
              <a:t>► Zararlarını, bizden aldığı vakti konuşun. Örneğin akşam aile sohbetlerinden yoksun kalama, ders başarısından düşüme. </a:t>
            </a:r>
          </a:p>
          <a:p>
            <a:pPr eaLnBrk="1" hangingPunct="1"/>
            <a:r>
              <a:rPr lang="tr-TR"/>
              <a:t>► Gerekirse uzman yardımı alıma.</a:t>
            </a:r>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1340768"/>
            <a:ext cx="8706076" cy="3139321"/>
          </a:xfrm>
          <a:prstGeom prst="rect">
            <a:avLst/>
          </a:prstGeom>
        </p:spPr>
        <p:txBody>
          <a:bodyPr>
            <a:spAutoFit/>
          </a:bodyPr>
          <a:lstStyle/>
          <a:p>
            <a:pPr algn="just" eaLnBrk="1" hangingPunct="1">
              <a:defRPr/>
            </a:pPr>
            <a:r>
              <a:rPr lang="tr-TR" dirty="0">
                <a:solidFill>
                  <a:srgbClr val="C00000"/>
                </a:solidFill>
                <a:effectLst>
                  <a:outerShdw blurRad="38100" dist="38100" dir="2700000" algn="tl">
                    <a:srgbClr val="000000">
                      <a:alpha val="43137"/>
                    </a:srgbClr>
                  </a:outerShdw>
                </a:effectLst>
              </a:rPr>
              <a:t>				CEP TELEFONLARI</a:t>
            </a:r>
          </a:p>
          <a:p>
            <a:pPr algn="just" eaLnBrk="1" hangingPunct="1">
              <a:defRPr/>
            </a:pPr>
            <a:r>
              <a:rPr lang="tr-TR" dirty="0"/>
              <a:t> 	</a:t>
            </a:r>
            <a:r>
              <a:rPr lang="tr-TR" dirty="0" smtClean="0"/>
              <a:t>Aşağıdaki </a:t>
            </a:r>
            <a:r>
              <a:rPr lang="tr-TR" dirty="0"/>
              <a:t>cümlelerin en az 5’ine </a:t>
            </a:r>
            <a:r>
              <a:rPr lang="tr-TR" dirty="0" smtClean="0"/>
              <a:t>katılıyorsanız </a:t>
            </a:r>
            <a:r>
              <a:rPr lang="tr-TR" dirty="0"/>
              <a:t>cep telefonu 		</a:t>
            </a:r>
            <a:r>
              <a:rPr lang="tr-TR" dirty="0" smtClean="0"/>
              <a:t>bağımlısı </a:t>
            </a:r>
            <a:r>
              <a:rPr lang="tr-TR" dirty="0"/>
              <a:t>olma riskini taşıdığınız </a:t>
            </a:r>
            <a:r>
              <a:rPr lang="tr-TR" dirty="0" smtClean="0"/>
              <a:t>söylenebilir:</a:t>
            </a:r>
          </a:p>
          <a:p>
            <a:pPr algn="just" eaLnBrk="1" hangingPunct="1">
              <a:defRPr/>
            </a:pPr>
            <a:endParaRPr lang="tr-TR" dirty="0" smtClean="0"/>
          </a:p>
          <a:p>
            <a:pPr algn="just" eaLnBrk="1" hangingPunct="1">
              <a:defRPr/>
            </a:pPr>
            <a:r>
              <a:rPr lang="tr-TR" dirty="0" smtClean="0"/>
              <a:t>Uyuduğumda </a:t>
            </a:r>
            <a:r>
              <a:rPr lang="tr-TR" dirty="0"/>
              <a:t>cep telefonum ulaşabileceğim yerde </a:t>
            </a:r>
            <a:r>
              <a:rPr lang="tr-TR" dirty="0" smtClean="0"/>
              <a:t>durur.</a:t>
            </a:r>
          </a:p>
          <a:p>
            <a:pPr algn="just" eaLnBrk="1" hangingPunct="1">
              <a:defRPr/>
            </a:pPr>
            <a:r>
              <a:rPr lang="tr-TR" dirty="0" smtClean="0"/>
              <a:t>Cep </a:t>
            </a:r>
            <a:r>
              <a:rPr lang="tr-TR" dirty="0"/>
              <a:t>telefonumu her zaman yanımda </a:t>
            </a:r>
            <a:r>
              <a:rPr lang="tr-TR" dirty="0" smtClean="0"/>
              <a:t>taşırım.</a:t>
            </a:r>
          </a:p>
          <a:p>
            <a:pPr algn="just" eaLnBrk="1" hangingPunct="1">
              <a:defRPr/>
            </a:pPr>
            <a:r>
              <a:rPr lang="tr-TR" dirty="0" smtClean="0"/>
              <a:t>Cep </a:t>
            </a:r>
            <a:r>
              <a:rPr lang="tr-TR" dirty="0"/>
              <a:t>telefonumu sık sık kontrol ederim. </a:t>
            </a:r>
            <a:endParaRPr lang="tr-TR" dirty="0" smtClean="0"/>
          </a:p>
          <a:p>
            <a:pPr algn="just" eaLnBrk="1" hangingPunct="1">
              <a:defRPr/>
            </a:pPr>
            <a:r>
              <a:rPr lang="tr-TR" dirty="0" smtClean="0"/>
              <a:t>Cep </a:t>
            </a:r>
            <a:r>
              <a:rPr lang="tr-TR" dirty="0"/>
              <a:t>telefonumu kullanmaktan günlük işlerime vakit ayıramıyorum. </a:t>
            </a:r>
          </a:p>
          <a:p>
            <a:pPr marL="342900" indent="-342900" algn="just" eaLnBrk="1" hangingPunct="1">
              <a:defRPr/>
            </a:pPr>
            <a:r>
              <a:rPr lang="tr-TR" dirty="0"/>
              <a:t>Kendimi kötü hissettiğimde cep telefonumu kullanmak bana iyi gelir.</a:t>
            </a:r>
          </a:p>
          <a:p>
            <a:pPr marL="342900" indent="-342900" algn="just" eaLnBrk="1" hangingPunct="1">
              <a:defRPr/>
            </a:pPr>
            <a:r>
              <a:rPr lang="tr-TR" dirty="0" smtClean="0"/>
              <a:t>Başkalarıyla </a:t>
            </a:r>
            <a:r>
              <a:rPr lang="tr-TR" dirty="0"/>
              <a:t>sohbette veya yemekte birlikteyken bile cep telefonumu sık sık kullanırım. </a:t>
            </a:r>
          </a:p>
          <a:p>
            <a:pPr marL="342900" indent="-342900" algn="just" eaLnBrk="1" hangingPunct="1">
              <a:defRPr/>
            </a:pPr>
            <a:r>
              <a:rPr lang="tr-TR" dirty="0" smtClean="0"/>
              <a:t>Cep </a:t>
            </a:r>
            <a:r>
              <a:rPr lang="tr-TR" dirty="0"/>
              <a:t>telefonumu kullanmadığım zamanlarda kendimi kötü hissederim.</a:t>
            </a:r>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6305" y="926567"/>
            <a:ext cx="7933459" cy="2423216"/>
          </a:xfrm>
        </p:spPr>
        <p:txBody>
          <a:bodyPr/>
          <a:lstStyle/>
          <a:p>
            <a:pPr marL="0" indent="0" algn="ctr" eaLnBrk="1" hangingPunct="1">
              <a:buFont typeface="Georgia" pitchFamily="18" charset="0"/>
              <a:buNone/>
              <a:defRPr/>
            </a:pPr>
            <a:r>
              <a:rPr lang="tr-TR" dirty="0" smtClean="0">
                <a:solidFill>
                  <a:srgbClr val="FFC000"/>
                </a:solidFill>
                <a:effectLst>
                  <a:outerShdw blurRad="38100" dist="38100" dir="2700000" algn="tl">
                    <a:srgbClr val="000000">
                      <a:alpha val="43137"/>
                    </a:srgbClr>
                  </a:outerShdw>
                  <a:reflection blurRad="6350" stA="55000" endA="300" endPos="45500" dir="5400000" sy="-100000" algn="bl" rotWithShape="0"/>
                </a:effectLst>
              </a:rPr>
              <a:t>SİZCE TEKNOLOJİ  KULLANIMI TAMAMEN KALKMALI MI?</a:t>
            </a:r>
            <a:endParaRPr lang="tr-TR" dirty="0">
              <a:solidFill>
                <a:srgbClr val="FFC000"/>
              </a:solidFill>
              <a:effectLst>
                <a:outerShdw blurRad="38100" dist="38100" dir="2700000" algn="tl">
                  <a:srgbClr val="000000">
                    <a:alpha val="43137"/>
                  </a:srgbClr>
                </a:outerShdw>
                <a:reflection blurRad="6350" stA="55000" endA="300" endPos="45500" dir="5400000" sy="-100000" algn="bl" rotWithShape="0"/>
              </a:effectLst>
            </a:endParaRPr>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114</Words>
  <Application>Microsoft Office PowerPoint</Application>
  <PresentationFormat>Ekran Gösterisi (4:3)</PresentationFormat>
  <Paragraphs>24</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Slayt 1</vt:lpstr>
      <vt:lpstr>Slayt 2</vt:lpstr>
      <vt:lpstr>Slayt 3</vt:lpstr>
      <vt:lpstr>Slayt 4</vt:lpstr>
      <vt:lpstr>Slayt 5</vt:lpstr>
      <vt:lpstr>SİZCE TEKNOLOJİ  KULLANIMI TAMAMEN KALKMALI MI?</vt:lpstr>
    </vt:vector>
  </TitlesOfParts>
  <Company>NeC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Öğretmen</dc:creator>
  <cp:lastModifiedBy>Öğretmen</cp:lastModifiedBy>
  <cp:revision>2</cp:revision>
  <dcterms:created xsi:type="dcterms:W3CDTF">2018-02-21T08:19:53Z</dcterms:created>
  <dcterms:modified xsi:type="dcterms:W3CDTF">2018-02-21T08:25:08Z</dcterms:modified>
</cp:coreProperties>
</file>